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56" r:id="rId2"/>
    <p:sldId id="257" r:id="rId3"/>
    <p:sldId id="258" r:id="rId4"/>
    <p:sldId id="259" r:id="rId5"/>
    <p:sldId id="260" r:id="rId6"/>
    <p:sldId id="285" r:id="rId7"/>
    <p:sldId id="286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87" r:id="rId16"/>
    <p:sldId id="288" r:id="rId17"/>
    <p:sldId id="281" r:id="rId18"/>
    <p:sldId id="282" r:id="rId19"/>
    <p:sldId id="28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u="sng" kern="1200">
        <a:solidFill>
          <a:srgbClr val="990099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rgbClr val="990099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rgbClr val="990099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rgbClr val="990099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rgbClr val="990099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u="sng" kern="1200">
        <a:solidFill>
          <a:srgbClr val="990099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u="sng" kern="1200">
        <a:solidFill>
          <a:srgbClr val="990099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u="sng" kern="1200">
        <a:solidFill>
          <a:srgbClr val="990099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u="sng" kern="1200">
        <a:solidFill>
          <a:srgbClr val="990099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99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251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en-US" noProof="0"/>
              <a:t>Образец подзаголовка</a:t>
            </a:r>
          </a:p>
        </p:txBody>
      </p:sp>
      <p:sp>
        <p:nvSpPr>
          <p:cNvPr id="1925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lvl="0"/>
            <a:r>
              <a:rPr lang="ru-RU" altLang="en-US" noProof="0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extLst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extLst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extLst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FD869-E96A-4E1D-948C-930A7D9D55D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0AE81-4A65-40EF-A8E2-644E5CD1957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15A73-7B9B-43AC-8C11-626EE6C88F7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438400" y="1600200"/>
            <a:ext cx="64008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B9EC0-BF04-4C3A-9800-67E68CAE0A4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8EBC3-8711-4952-BA69-96AAF9AE657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25DE5-600E-44FD-AB16-7FA63F37123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BE1E2-A57F-48D1-A321-4CB91F86EFD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92376-FD0B-4D45-AD18-D8E73851055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150FE-2F3F-4AB6-8F14-807951A9D6F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6FF11-4EFE-4B58-ADE5-8726F6BC05B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C2138-B1A8-4FEC-A704-91602839590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1CCC0-35E8-46B1-A8A5-8A7EA8E197F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9149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 altLang="en-US" u="none">
                <a:solidFill>
                  <a:schemeClr val="tx1"/>
                </a:solidFill>
                <a:latin typeface="Arial" panose="020B0604020202020204" pitchFamily="34" charset="0"/>
                <a:cs typeface="+mn-cs"/>
              </a:endParaRPr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14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1914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u="none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9149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u="none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914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u="none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2FE1DE91-2F48-4DDC-9E5A-BCCA7EA505A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4" r:id="rId2"/>
    <p:sldLayoutId id="2147483843" r:id="rId3"/>
    <p:sldLayoutId id="2147483842" r:id="rId4"/>
    <p:sldLayoutId id="2147483841" r:id="rId5"/>
    <p:sldLayoutId id="2147483840" r:id="rId6"/>
    <p:sldLayoutId id="2147483839" r:id="rId7"/>
    <p:sldLayoutId id="2147483838" r:id="rId8"/>
    <p:sldLayoutId id="2147483837" r:id="rId9"/>
    <p:sldLayoutId id="2147483836" r:id="rId10"/>
    <p:sldLayoutId id="2147483835" r:id="rId11"/>
    <p:sldLayoutId id="2147483834" r:id="rId12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351790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altLang="en-US" sz="2800" b="1">
                <a:latin typeface="Times New Roman" panose="02020603050405020304" pitchFamily="18" charset="0"/>
              </a:rPr>
              <a:t>Акушерские кровотечение в родах, последовом периоде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idx="1"/>
          </p:nvPr>
        </p:nvSpPr>
        <p:spPr>
          <a:xfrm>
            <a:off x="3175000" y="5514975"/>
            <a:ext cx="5664200" cy="11795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2800" smtClean="0"/>
              <a:t>Пурит Екатерина Игорьевна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419872" y="404664"/>
            <a:ext cx="5043048" cy="3904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065"/>
              </a:lnSpc>
              <a:spcAft>
                <a:spcPts val="0"/>
              </a:spcAft>
            </a:pPr>
            <a:r>
              <a:rPr lang="ru-RU" sz="3200" b="1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ЧУ колледж </a:t>
            </a:r>
            <a:r>
              <a:rPr lang="kk-KZ" sz="3200" b="1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3200" b="1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Денсаулы</a:t>
            </a:r>
            <a:r>
              <a:rPr lang="kk-KZ" sz="3200" b="1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қ»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mtClean="0">
                <a:effectLst/>
              </a:rPr>
              <a:t>Травма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endParaRPr lang="ru-RU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ru-RU" smtClean="0">
                <a:effectLst/>
              </a:rPr>
              <a:t>• осмотр на зеркалах и ушивание разрывов и гематом родовых путей; </a:t>
            </a:r>
          </a:p>
          <a:p>
            <a:pPr>
              <a:lnSpc>
                <a:spcPct val="90000"/>
              </a:lnSpc>
            </a:pPr>
            <a:r>
              <a:rPr lang="ru-RU" smtClean="0">
                <a:effectLst/>
              </a:rPr>
              <a:t>• выворот матки анестезия, релаксация и репозиция матки в условиях операционной; </a:t>
            </a:r>
          </a:p>
          <a:p>
            <a:pPr>
              <a:lnSpc>
                <a:spcPct val="90000"/>
              </a:lnSpc>
            </a:pPr>
            <a:r>
              <a:rPr lang="ru-RU" smtClean="0">
                <a:effectLst/>
              </a:rPr>
              <a:t>• разрыв матки – лапаротомия.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mtClean="0">
              <a:effectLst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mtClean="0">
                <a:effectLst/>
              </a:rPr>
              <a:t>Ткань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>
              <a:effectLst/>
            </a:endParaRPr>
          </a:p>
          <a:p>
            <a:r>
              <a:rPr lang="ru-RU" smtClean="0">
                <a:effectLst/>
              </a:rPr>
              <a:t>• ревизия полости матки, ручное отделение и удаление задержавшихся частей последа при подозрении на остатки последа и его приращение </a:t>
            </a:r>
          </a:p>
          <a:p>
            <a:pPr>
              <a:buFont typeface="Wingdings" pitchFamily="2" charset="2"/>
              <a:buNone/>
            </a:pPr>
            <a:endParaRPr lang="ru-RU" smtClean="0">
              <a:effectLst/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mtClean="0">
                <a:effectLst/>
              </a:rPr>
              <a:t>Тромбин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>
              <a:effectLst/>
            </a:endParaRPr>
          </a:p>
          <a:p>
            <a:r>
              <a:rPr lang="ru-RU" smtClean="0">
                <a:effectLst/>
              </a:rPr>
              <a:t>массивная трансфузия ЭМ, СЗП, тромбоцитарной массы, </a:t>
            </a:r>
          </a:p>
          <a:p>
            <a:pPr>
              <a:buFont typeface="Wingdings" pitchFamily="2" charset="2"/>
              <a:buNone/>
            </a:pPr>
            <a:endParaRPr lang="ru-RU" smtClean="0">
              <a:effectLst/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476250"/>
            <a:ext cx="6400800" cy="561975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endParaRPr lang="ru-RU" sz="2400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400" smtClean="0">
                <a:effectLst/>
              </a:rPr>
              <a:t>при продолжающемся кровотечении и объеме кровопотери 1000,0 мл и более – хирургический гемостаз; 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effectLst/>
              </a:rPr>
              <a:t>• своевременный хирургический гемостаз! «Лучше раньше, чем позже!»; 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effectLst/>
              </a:rPr>
              <a:t>• лапаротомия – это не всегда гистерэктомия!; 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effectLst/>
              </a:rPr>
              <a:t>• проверить наличие ЭМ и СЗП! Готовность к возможной массивной трансфузии ЭМ и СЗП 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effectLst/>
              </a:rPr>
              <a:t>• при массивном кровотечении начать гемотрансфузию ЭМ, опираясь на клинические симптомы и объем кровопотери, не обязательно дожидаясь результатов лабораторных исследований!.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smtClean="0">
              <a:effectLst/>
            </a:endParaRP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smtClean="0">
                <a:effectLst/>
              </a:rPr>
              <a:t>Атония матки является наиболее частой причиной ПРК (70%). Для </a:t>
            </a:r>
            <a:r>
              <a:rPr lang="ru-RU" b="1" smtClean="0">
                <a:effectLst/>
              </a:rPr>
              <a:t>лечения </a:t>
            </a:r>
            <a:r>
              <a:rPr lang="ru-RU" smtClean="0">
                <a:effectLst/>
              </a:rPr>
              <a:t>атонии матки могут быть использованы утеротонические препараты 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mtClean="0">
                <a:effectLst/>
              </a:rPr>
              <a:t>На этапе скорой помощи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>
                <a:effectLst/>
              </a:rPr>
              <a:t> Диагностические мероприятия: </a:t>
            </a:r>
            <a:endParaRPr lang="ru-RU" sz="240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ru-RU" sz="2400" b="1" smtClean="0">
                <a:effectLst/>
              </a:rPr>
              <a:t>Физикальное обследование: </a:t>
            </a:r>
            <a:endParaRPr lang="ru-RU" sz="240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ru-RU" sz="2400" smtClean="0">
                <a:effectLst/>
              </a:rPr>
              <a:t> сбор жалоб, анамнеза заболевания и жизни (раннее выявление признаков кровотечения в послеродовом периоде); 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effectLst/>
              </a:rPr>
              <a:t> оценка состояния родильницы, АД, пульс, ЧДД; 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effectLst/>
              </a:rPr>
              <a:t> определение объема кровопотери; 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effectLst/>
              </a:rPr>
              <a:t> определение тонуса матки; </a:t>
            </a:r>
          </a:p>
          <a:p>
            <a:pPr>
              <a:lnSpc>
                <a:spcPct val="90000"/>
              </a:lnSpc>
            </a:pPr>
            <a:endParaRPr lang="ru-RU" sz="2400" smtClean="0">
              <a:effectLst/>
            </a:endParaRP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692150"/>
            <a:ext cx="6400800" cy="5403850"/>
          </a:xfrm>
          <a:noFill/>
        </p:spPr>
        <p:txBody>
          <a:bodyPr/>
          <a:lstStyle/>
          <a:p>
            <a:r>
              <a:rPr lang="ru-RU" sz="2800" b="1" smtClean="0">
                <a:effectLst/>
              </a:rPr>
              <a:t>2) Медикаментозное лечение: </a:t>
            </a:r>
            <a:endParaRPr lang="ru-RU" sz="2800" smtClean="0">
              <a:effectLst/>
            </a:endParaRPr>
          </a:p>
          <a:p>
            <a:r>
              <a:rPr lang="ru-RU" sz="2800" smtClean="0">
                <a:effectLst/>
              </a:rPr>
              <a:t> катетеризация периферической вены и инфузия кристаллоидов в соотношении 3:1 к объему кровопотери со скоростью 1000,0 мл за 15-20 минут; </a:t>
            </a:r>
          </a:p>
          <a:p>
            <a:r>
              <a:rPr lang="ru-RU" sz="2800" smtClean="0">
                <a:effectLst/>
              </a:rPr>
              <a:t> согревание женщины; </a:t>
            </a:r>
          </a:p>
          <a:p>
            <a:r>
              <a:rPr lang="ru-RU" sz="2800" smtClean="0">
                <a:effectLst/>
              </a:rPr>
              <a:t> ингаляция увлажненного кислорода </a:t>
            </a:r>
          </a:p>
          <a:p>
            <a:r>
              <a:rPr lang="ru-RU" sz="2800" smtClean="0">
                <a:effectLst/>
              </a:rPr>
              <a:t> информирование родильного дома </a:t>
            </a:r>
          </a:p>
          <a:p>
            <a:endParaRPr lang="ru-RU" sz="2800" smtClean="0">
              <a:effectLst/>
            </a:endParaRP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en-US" sz="3200" b="1">
                <a:solidFill>
                  <a:srgbClr val="FF0000"/>
                </a:solidFill>
              </a:rPr>
              <a:t>ОШИБКИ!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en-US" sz="20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Наиболее частая ошибка - запаздывание с операцией. Вопрос о ней следует поставить, если кровотечение не останавливается и кровопотеря составляет 30% ОЦК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0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Удаление матки - это ликвидация источника кровотечения и тромбобластических субстанций, а также одного из звеньев патогенеза ДВС-синдрома.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0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Ампутация матки показана лишь тогда, когда основную роль играет гипотонический компонент.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0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В остальных случаях, особенно при первично имеющейся коагулопатии (гестоз), небходима экстирпация матки.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altLang="en-US" sz="2400" b="1">
                <a:latin typeface="Times New Roman" panose="02020603050405020304" pitchFamily="18" charset="0"/>
              </a:rPr>
              <a:t>ПРИНЦИПЫ </a:t>
            </a:r>
            <a:r>
              <a:rPr lang="ru-RU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ИТТ </a:t>
            </a:r>
            <a:r>
              <a:rPr lang="ru-RU" altLang="en-US" sz="2400" b="1">
                <a:latin typeface="Times New Roman" panose="02020603050405020304" pitchFamily="18" charset="0"/>
              </a:rPr>
              <a:t>ПРИ АКУШЕРСКИХ КРОВОТЕЧЕНИЯХ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413" y="1196975"/>
            <a:ext cx="6400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en-US" sz="16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Восстановление системной гемодинамики путем введения растворов с высокой молекулярной массой – гидрооксиэтилированного крахмала в количестве 500-1000мл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n-US" sz="16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Категорический отказ от введения геперина с целью прерывания внутрисосудистого свертывания ввиду скоротечности и отсутствия четкой диагностики 1 фазы ДВС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n-US" sz="16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Использование ингибиторов протеаз (контрикал, гордокс) с целью подавления избыточного фибринолиза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n-US" sz="16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Раннее и быстрое введение СЖП (для восстановления гемостатического потенциала крови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n-US" sz="16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Использование транексамовой кислоты – антиплазминового препарата 500-750 мг на физиологическом растворе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n-US" sz="16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ИТТ проводится на фоне введения глюкокортикоидов при нестабильной гемодинамике и продолжающемся кровотечении (преднизолон – 10 мг/кг/час)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n-US" sz="16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Восстановление глобулярного объема крови путем переливания эритромассы – при снижении гемоглобина ниже 80 г/л и гематокрита менее 0,25 л/л</a:t>
            </a:r>
          </a:p>
          <a:p>
            <a:pPr eaLnBrk="1" hangingPunct="1">
              <a:lnSpc>
                <a:spcPct val="90000"/>
              </a:lnSpc>
            </a:pPr>
            <a:endParaRPr lang="ru-RU" altLang="en-US" sz="1600" b="1" smtClean="0"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en-US" sz="1600" b="1" smtClean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1474788"/>
            <a:ext cx="6400800" cy="1671637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Спасибо за внимание 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5413" y="952500"/>
            <a:ext cx="5997575" cy="35941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/>
              <a:t>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/>
              <a:t>  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altLang="en-US" sz="2000" b="1">
                <a:latin typeface="Times New Roman" panose="02020603050405020304" pitchFamily="18" charset="0"/>
              </a:rPr>
              <a:t>ЧАСТОТА АКУШЕРСКИХ КРОВОТЕЧЕНИЙ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en-US" sz="2400" b="1" smtClean="0">
                <a:solidFill>
                  <a:srgbClr val="000066"/>
                </a:solidFill>
                <a:effectLst/>
                <a:latin typeface="Times New Roman" pitchFamily="18" charset="0"/>
              </a:rPr>
              <a:t>Акушерские кровотечения как причина материнской смертности в чистом виде </a:t>
            </a:r>
            <a:r>
              <a:rPr lang="ru-RU" altLang="en-US" sz="24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20-25%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400" b="1" smtClean="0">
                <a:solidFill>
                  <a:srgbClr val="000066"/>
                </a:solidFill>
                <a:effectLst/>
                <a:latin typeface="Times New Roman" pitchFamily="18" charset="0"/>
              </a:rPr>
              <a:t>Как конкурирующая причина - </a:t>
            </a:r>
            <a:r>
              <a:rPr lang="ru-RU" altLang="en-US" sz="24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42%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400" b="1" smtClean="0">
                <a:solidFill>
                  <a:srgbClr val="000066"/>
                </a:solidFill>
                <a:effectLst/>
                <a:latin typeface="Times New Roman" pitchFamily="18" charset="0"/>
              </a:rPr>
              <a:t>Как фоновая - </a:t>
            </a:r>
            <a:r>
              <a:rPr lang="ru-RU" altLang="en-US" sz="24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до 78%.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400" b="1" smtClean="0">
                <a:solidFill>
                  <a:srgbClr val="000066"/>
                </a:solidFill>
                <a:effectLst/>
                <a:latin typeface="Times New Roman" pitchFamily="18" charset="0"/>
              </a:rPr>
              <a:t>Показатель акушерских кровотечений  -</a:t>
            </a:r>
            <a:r>
              <a:rPr lang="ru-RU" altLang="en-US" sz="24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от 3 до 8%</a:t>
            </a:r>
            <a:r>
              <a:rPr lang="ru-RU" altLang="en-US" sz="2400" b="1" smtClean="0">
                <a:solidFill>
                  <a:srgbClr val="000066"/>
                </a:solidFill>
                <a:effectLst/>
                <a:latin typeface="Times New Roman" pitchFamily="18" charset="0"/>
              </a:rPr>
              <a:t> по отношению к общему числу родов.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400" b="1" smtClean="0">
                <a:solidFill>
                  <a:srgbClr val="000066"/>
                </a:solidFill>
                <a:effectLst/>
                <a:latin typeface="Times New Roman" pitchFamily="18" charset="0"/>
              </a:rPr>
              <a:t>При этом </a:t>
            </a:r>
            <a:r>
              <a:rPr lang="ru-RU" altLang="en-US" sz="24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2-4%</a:t>
            </a:r>
            <a:r>
              <a:rPr lang="ru-RU" altLang="en-US" sz="2400" b="1" smtClean="0">
                <a:solidFill>
                  <a:srgbClr val="000066"/>
                </a:solidFill>
                <a:effectLst/>
                <a:latin typeface="Times New Roman" pitchFamily="18" charset="0"/>
              </a:rPr>
              <a:t> случаев кровотечений связаны с гипотонией матки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400" b="1" smtClean="0">
                <a:solidFill>
                  <a:srgbClr val="000066"/>
                </a:solidFill>
                <a:effectLst/>
                <a:latin typeface="Times New Roman" pitchFamily="18" charset="0"/>
              </a:rPr>
              <a:t>Около </a:t>
            </a:r>
            <a:r>
              <a:rPr lang="ru-RU" altLang="en-US" sz="24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1%</a:t>
            </a:r>
            <a:r>
              <a:rPr lang="ru-RU" altLang="en-US" sz="2400" b="1" smtClean="0">
                <a:solidFill>
                  <a:srgbClr val="000066"/>
                </a:solidFill>
                <a:effectLst/>
                <a:latin typeface="Times New Roman" pitchFamily="18" charset="0"/>
              </a:rPr>
              <a:t>  - преждевременная отслойка нормально расположенной плаценты и предлежание плаценты. 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en-US">
                <a:latin typeface="Wide Latin" panose="020A0A07050505020404" pitchFamily="18" charset="0"/>
              </a:rPr>
              <a:t>МАССИВНАЯ КРОВОПОТЕРЯ</a:t>
            </a:r>
          </a:p>
        </p:txBody>
      </p:sp>
      <p:sp>
        <p:nvSpPr>
          <p:cNvPr id="1638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en-US" sz="2400" smtClean="0">
                <a:solidFill>
                  <a:srgbClr val="000066"/>
                </a:solidFill>
                <a:effectLst/>
                <a:latin typeface="Wide Latin"/>
              </a:rPr>
              <a:t>Под массивной кровопотерей понимается кровопотеря, превышающая </a:t>
            </a:r>
            <a:r>
              <a:rPr lang="ru-RU" altLang="en-US" sz="2400" smtClean="0">
                <a:solidFill>
                  <a:srgbClr val="FF0000"/>
                </a:solidFill>
                <a:effectLst/>
                <a:latin typeface="Wide Latin"/>
              </a:rPr>
              <a:t>1,5%</a:t>
            </a:r>
            <a:r>
              <a:rPr lang="ru-RU" altLang="en-US" sz="2400" smtClean="0">
                <a:solidFill>
                  <a:srgbClr val="000066"/>
                </a:solidFill>
                <a:effectLst/>
                <a:latin typeface="Wide Latin"/>
              </a:rPr>
              <a:t> от массы тела или </a:t>
            </a:r>
            <a:r>
              <a:rPr lang="ru-RU" altLang="en-US" sz="2400" smtClean="0">
                <a:solidFill>
                  <a:srgbClr val="FF0000"/>
                </a:solidFill>
                <a:effectLst/>
                <a:latin typeface="Wide Latin"/>
              </a:rPr>
              <a:t>25%</a:t>
            </a:r>
            <a:r>
              <a:rPr lang="ru-RU" altLang="en-US" sz="2400" smtClean="0">
                <a:solidFill>
                  <a:srgbClr val="000066"/>
                </a:solidFill>
                <a:effectLst/>
                <a:latin typeface="Wide Latin"/>
              </a:rPr>
              <a:t> ОЦК </a:t>
            </a:r>
          </a:p>
          <a:p>
            <a:pPr eaLnBrk="1" hangingPunct="1"/>
            <a:r>
              <a:rPr lang="ru-RU" altLang="en-US" sz="2400" smtClean="0">
                <a:solidFill>
                  <a:srgbClr val="000066"/>
                </a:solidFill>
                <a:effectLst/>
                <a:latin typeface="Times New Roman" pitchFamily="18" charset="0"/>
              </a:rPr>
              <a:t>Характерная особенность - острый дефицит ОЦК, нарушение сердечной деятельности, анемическая и циркуляторная формы гипоксии</a:t>
            </a:r>
          </a:p>
          <a:p>
            <a:pPr eaLnBrk="1" hangingPunct="1"/>
            <a:r>
              <a:rPr lang="ru-RU" altLang="en-US" sz="2400" smtClean="0">
                <a:solidFill>
                  <a:srgbClr val="000066"/>
                </a:solidFill>
                <a:effectLst/>
                <a:latin typeface="Times New Roman" pitchFamily="18" charset="0"/>
              </a:rPr>
              <a:t>Основные причины нарушения гемодинамики - дефицит ОЦК и несоответствие между ним и емкостью сосудистого русла. </a:t>
            </a:r>
          </a:p>
          <a:p>
            <a:pPr eaLnBrk="1" hangingPunct="1"/>
            <a:endParaRPr lang="ru-RU" altLang="en-US" sz="2400" smtClean="0">
              <a:solidFill>
                <a:srgbClr val="000066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altLang="en-US" sz="2400" b="1"/>
              <a:t>КЛАССИФИКАЦИЯ АКУШЕРСКИХ       КРОВОТЕЧЕНИЙ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Кровотечения во время беременности и в родах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1.1. Предлежание плаценты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1.2. Преждевременная отслойка нормально расположенной плаценты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1.3. Аборт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1.4. Шеечная беременность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1.5. Внематочная беременностиь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1.6. Пузырный занос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1.7. Кровотечения в первой половине беременности, не связанные с патологией плодного яйца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altLang="en-US" sz="2400" b="1"/>
              <a:t>КЛАССИФИКАЦИЯ АКУШЕРСКИХ       КРОВОТЕЧЕНИЙ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2. Кровотечения в последовом и раннем послеродовом периодах.</a:t>
            </a:r>
            <a:endParaRPr lang="ru-RU" altLang="en-US" sz="2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2.1.Аномалии прикрепления плаценты, отделения и выделения последа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2.2. Гипо- и атонические кровотечения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2.3. Кровотечения, связанные с акушерским травматизмом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2.4. Кровотечения, связанные с нарушением свертывающей системы крови ( дефекты гемостаза)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2.5. Послешоковые кровотечения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2.6. Поздние послеродовые кровотечения.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endParaRPr lang="ru-RU" smtClean="0">
              <a:effectLst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>
              <a:effectLst/>
            </a:endParaRPr>
          </a:p>
          <a:p>
            <a:r>
              <a:rPr lang="ru-RU" smtClean="0">
                <a:effectLst/>
              </a:rPr>
              <a:t>Послеродовое кровотечение – кровопотеря, составляющая 500 мл и более при родах через естественные родовые пути, 1000 мл и более при операции кесарево сечение </a:t>
            </a:r>
          </a:p>
          <a:p>
            <a:pPr>
              <a:buFont typeface="Wingdings" pitchFamily="2" charset="2"/>
              <a:buNone/>
            </a:pPr>
            <a:endParaRPr lang="ru-RU" smtClean="0">
              <a:effectLst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mtClean="0">
                <a:effectLst/>
              </a:rPr>
              <a:t>Классификация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b="1" smtClean="0">
                <a:effectLst/>
              </a:rPr>
              <a:t>Раннее послеродовое кровотечение: </a:t>
            </a:r>
            <a:endParaRPr lang="ru-RU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в первые 24 часа после родов. </a:t>
            </a:r>
          </a:p>
          <a:p>
            <a:r>
              <a:rPr lang="ru-RU" b="1" smtClean="0">
                <a:effectLst/>
              </a:rPr>
              <a:t>Позднее послеродовое кровотечение: </a:t>
            </a:r>
            <a:endParaRPr lang="ru-RU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по истечении 24 часов до 42 дней послеродового периода. 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mtClean="0">
                <a:effectLst/>
              </a:rPr>
              <a:t>Причины кровотечения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smtClean="0">
                <a:effectLst/>
              </a:rPr>
              <a:t>Тонус</a:t>
            </a:r>
          </a:p>
          <a:p>
            <a:r>
              <a:rPr lang="ru-RU" smtClean="0">
                <a:effectLst/>
              </a:rPr>
              <a:t>Травма</a:t>
            </a:r>
          </a:p>
          <a:p>
            <a:r>
              <a:rPr lang="ru-RU" smtClean="0">
                <a:effectLst/>
              </a:rPr>
              <a:t>Ткань</a:t>
            </a:r>
          </a:p>
          <a:p>
            <a:r>
              <a:rPr lang="ru-RU" smtClean="0">
                <a:effectLst/>
              </a:rPr>
              <a:t>Тромбин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mtClean="0">
                <a:effectLst/>
              </a:rPr>
              <a:t>Тонус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endParaRPr lang="ru-RU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ru-RU" smtClean="0">
                <a:effectLst/>
              </a:rPr>
              <a:t>наружный массаж матки; </a:t>
            </a:r>
          </a:p>
          <a:p>
            <a:pPr>
              <a:lnSpc>
                <a:spcPct val="90000"/>
              </a:lnSpc>
            </a:pPr>
            <a:r>
              <a:rPr lang="ru-RU" smtClean="0">
                <a:effectLst/>
              </a:rPr>
              <a:t>• утеротоники; </a:t>
            </a:r>
          </a:p>
          <a:p>
            <a:pPr>
              <a:lnSpc>
                <a:spcPct val="90000"/>
              </a:lnSpc>
            </a:pPr>
            <a:r>
              <a:rPr lang="ru-RU" smtClean="0">
                <a:effectLst/>
              </a:rPr>
              <a:t>• бимануальная компрессия матки; </a:t>
            </a:r>
          </a:p>
          <a:p>
            <a:pPr>
              <a:lnSpc>
                <a:spcPct val="90000"/>
              </a:lnSpc>
            </a:pPr>
            <a:r>
              <a:rPr lang="ru-RU" smtClean="0">
                <a:effectLst/>
              </a:rPr>
              <a:t>• баллонная тампонада матки; </a:t>
            </a:r>
          </a:p>
          <a:p>
            <a:pPr>
              <a:lnSpc>
                <a:spcPct val="90000"/>
              </a:lnSpc>
            </a:pPr>
            <a:r>
              <a:rPr lang="ru-RU" smtClean="0">
                <a:effectLst/>
              </a:rPr>
              <a:t>• хирургический гемостаз. </a:t>
            </a:r>
          </a:p>
          <a:p>
            <a:pPr>
              <a:lnSpc>
                <a:spcPct val="90000"/>
              </a:lnSpc>
            </a:pPr>
            <a:r>
              <a:rPr lang="ru-RU" smtClean="0">
                <a:effectLst/>
              </a:rPr>
              <a:t>	</a:t>
            </a:r>
          </a:p>
          <a:p>
            <a:pPr>
              <a:lnSpc>
                <a:spcPct val="90000"/>
              </a:lnSpc>
            </a:pPr>
            <a:endParaRPr lang="ru-RU" smtClean="0">
              <a:effectLst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План">
  <a:themeElements>
    <a:clrScheme name="План 6">
      <a:dk1>
        <a:srgbClr val="000000"/>
      </a:dk1>
      <a:lt1>
        <a:srgbClr val="E3FFFF"/>
      </a:lt1>
      <a:dk2>
        <a:srgbClr val="4400A8"/>
      </a:dk2>
      <a:lt2>
        <a:srgbClr val="005452"/>
      </a:lt2>
      <a:accent1>
        <a:srgbClr val="92CAC9"/>
      </a:accent1>
      <a:accent2>
        <a:srgbClr val="009999"/>
      </a:accent2>
      <a:accent3>
        <a:srgbClr val="EFFFFF"/>
      </a:accent3>
      <a:accent4>
        <a:srgbClr val="000000"/>
      </a:accent4>
      <a:accent5>
        <a:srgbClr val="C7E1E1"/>
      </a:accent5>
      <a:accent6>
        <a:srgbClr val="008A8A"/>
      </a:accent6>
      <a:hlink>
        <a:srgbClr val="187C16"/>
      </a:hlink>
      <a:folHlink>
        <a:srgbClr val="6600FF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en-US" sz="1800" b="0" i="0" u="sng" strike="noStrike" cap="none" normalizeH="0" baseline="0" smtClean="0">
            <a:ln>
              <a:noFill/>
            </a:ln>
            <a:solidFill>
              <a:srgbClr val="990099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en-US" sz="1800" b="0" i="0" u="sng" strike="noStrike" cap="none" normalizeH="0" baseline="0" smtClean="0">
            <a:ln>
              <a:noFill/>
            </a:ln>
            <a:solidFill>
              <a:srgbClr val="990099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334</TotalTime>
  <Words>753</Words>
  <Application>Microsoft Office PowerPoint</Application>
  <PresentationFormat>Экран (4:3)</PresentationFormat>
  <Paragraphs>97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Wide Latin</vt:lpstr>
      <vt:lpstr>Wingdings</vt:lpstr>
      <vt:lpstr>План</vt:lpstr>
      <vt:lpstr>Акушерские кровотечение в родах, последовом периоде</vt:lpstr>
      <vt:lpstr>ЧАСТОТА АКУШЕРСКИХ КРОВОТЕЧЕНИЙ</vt:lpstr>
      <vt:lpstr>МАССИВНАЯ КРОВОПОТЕРЯ</vt:lpstr>
      <vt:lpstr>КЛАССИФИКАЦИЯ АКУШЕРСКИХ       КРОВОТЕЧЕНИЙ</vt:lpstr>
      <vt:lpstr>КЛАССИФИКАЦИЯ АКУШЕРСКИХ       КРОВОТЕЧЕНИЙ</vt:lpstr>
      <vt:lpstr>Презентация PowerPoint</vt:lpstr>
      <vt:lpstr>Классификация</vt:lpstr>
      <vt:lpstr>Причины кровотечения</vt:lpstr>
      <vt:lpstr>Тонус</vt:lpstr>
      <vt:lpstr>Травма</vt:lpstr>
      <vt:lpstr>Ткань</vt:lpstr>
      <vt:lpstr>Тромбин</vt:lpstr>
      <vt:lpstr>Презентация PowerPoint</vt:lpstr>
      <vt:lpstr>Презентация PowerPoint</vt:lpstr>
      <vt:lpstr>На этапе скорой помощи</vt:lpstr>
      <vt:lpstr>Презентация PowerPoint</vt:lpstr>
      <vt:lpstr>ОШИБКИ!</vt:lpstr>
      <vt:lpstr>ПРИНЦИПЫ ИТТ ПРИ АКУШЕРСКИХ КРОВОТЕЧЕНИЯХ</vt:lpstr>
      <vt:lpstr>Спасибо за внимание !</vt:lpstr>
    </vt:vector>
  </TitlesOfParts>
  <Company>Your Organization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b a</cp:lastModifiedBy>
  <cp:revision>26</cp:revision>
  <dcterms:created xsi:type="dcterms:W3CDTF">2007-04-21T08:35:06Z</dcterms:created>
  <dcterms:modified xsi:type="dcterms:W3CDTF">2023-09-13T13:53:27Z</dcterms:modified>
</cp:coreProperties>
</file>