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2" r:id="rId4"/>
    <p:sldId id="273" r:id="rId5"/>
    <p:sldId id="271" r:id="rId6"/>
    <p:sldId id="274" r:id="rId7"/>
    <p:sldId id="279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295" r:id="rId2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 varScale="1">
        <p:scale>
          <a:sx n="116" d="100"/>
          <a:sy n="116" d="100"/>
        </p:scale>
        <p:origin x="48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660916"/>
            <a:ext cx="7772400" cy="1102519"/>
          </a:xfrm>
          <a:noFill/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3053957"/>
            <a:ext cx="6400800" cy="131445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17AE-E25C-4587-8B2A-8A7739CF6D10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C826-5265-4732-A036-0F45B4006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1E1C-2549-43F7-9C32-149BEA2345E3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B0ED-69AF-48A2-B3E7-CE24D2A4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3221-373A-403F-822E-DC509DB09653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DE5-1359-478A-AEF5-F0312F7E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46FC-FA5C-4E09-A175-4284DA2A1E62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79CE-A7A8-4064-B9D1-657F2E68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D068-F12A-4B39-9BDB-ADC42EF6BDB6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C1DB-5712-4EA2-BC09-96810618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05C9-E649-4126-B4E7-3316B4E9C3B1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AEB9-C9FA-4133-BE29-47D362469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716A-8004-4A86-8D2F-D6BCA2B61BC7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3933-A4F9-4798-B9A8-73C7468F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3CF6-C7E3-429D-BFAC-053E53885B5E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0976-B94C-4FB8-AD6D-F20519A7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A4C1-811C-4036-A2BD-C6D6F51B4728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1366-3E66-48CE-BD7B-5919D255D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DA5E-8802-4053-BE54-84CE8C24F87D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007F-935E-4B25-A8E1-6A21D70C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8840-0AC5-4C1D-B3F7-5AA7DFB6784C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8223-0E09-4156-B95F-0B8A4C3E0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Users\malves\AppData\Local\Microsoft\Windows\Temporary Internet Files\Content.IE5\SGE5N6DW\MPj0424424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 descr="C:\Users\malves\AppData\Local\Microsoft\Windows\Temporary Internet Files\Content.IE5\SGE5N6DW\MPj04101040000[1].j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 l="11111" t="2779"/>
          <a:stretch>
            <a:fillRect/>
          </a:stretch>
        </p:blipFill>
        <p:spPr bwMode="auto">
          <a:xfrm>
            <a:off x="214313" y="0"/>
            <a:ext cx="30130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Users\malves\AppData\Local\Microsoft\Windows\Temporary Internet Files\Content.IE5\16DUAFJ3\MPj03211680000[1].jpg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</a:blip>
          <a:srcRect/>
          <a:stretch>
            <a:fillRect/>
          </a:stretch>
        </p:blipFill>
        <p:spPr bwMode="auto">
          <a:xfrm>
            <a:off x="0" y="160338"/>
            <a:ext cx="1143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C:\Users\malves\AppData\Local\Microsoft\Windows\Temporary Internet Files\Content.IE5\DVMUL5TQ\MPj04095100000[1].jp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7375"/>
          <a:stretch>
            <a:fillRect/>
          </a:stretch>
        </p:blipFill>
        <p:spPr bwMode="auto">
          <a:xfrm>
            <a:off x="5715008" y="3146500"/>
            <a:ext cx="2143140" cy="1997000"/>
          </a:xfrm>
          <a:prstGeom prst="rect">
            <a:avLst/>
          </a:prstGeom>
          <a:noFill/>
        </p:spPr>
      </p:pic>
      <p:pic>
        <p:nvPicPr>
          <p:cNvPr id="3097" name="Picture 25" descr="C:\Users\malves\AppData\Local\Microsoft\Windows\Temporary Internet Files\Content.IE5\6C4OJ2G7\MPj03961760000[1].jp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91411" y="4071948"/>
            <a:ext cx="2152589" cy="1071552"/>
          </a:xfrm>
          <a:prstGeom prst="rect">
            <a:avLst/>
          </a:prstGeom>
          <a:noFill/>
        </p:spPr>
      </p:pic>
      <p:pic>
        <p:nvPicPr>
          <p:cNvPr id="1031" name="Picture 15" descr="C:\Users\malves\AppData\Local\Microsoft\Windows\Temporary Internet Files\Content.IE5\16DUAFJ3\MPj04228010000[1].jpg"/>
          <p:cNvPicPr>
            <a:picLocks noChangeAspect="1" noChangeArrowheads="1"/>
          </p:cNvPicPr>
          <p:nvPr/>
        </p:nvPicPr>
        <p:blipFill>
          <a:blip r:embed="rId18">
            <a:lum bright="30000"/>
          </a:blip>
          <a:srcRect b="14706"/>
          <a:stretch>
            <a:fillRect/>
          </a:stretch>
        </p:blipFill>
        <p:spPr bwMode="auto">
          <a:xfrm>
            <a:off x="1428750" y="3589338"/>
            <a:ext cx="2428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C:\Users\malves\AppData\Local\Microsoft\Windows\Temporary Internet Files\Content.IE5\6C4OJ2G7\MPj04307160000[1].jpg"/>
          <p:cNvPicPr>
            <a:picLocks noChangeAspect="1" noChangeArrowheads="1"/>
          </p:cNvPicPr>
          <p:nvPr/>
        </p:nvPicPr>
        <p:blipFill>
          <a:blip r:embed="rId19">
            <a:lum bright="70000" contrast="-70000"/>
          </a:blip>
          <a:srcRect/>
          <a:stretch>
            <a:fillRect/>
          </a:stretch>
        </p:blipFill>
        <p:spPr bwMode="auto">
          <a:xfrm>
            <a:off x="0" y="2463800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gradFill flip="none" rotWithShape="1">
            <a:gsLst>
              <a:gs pos="51000">
                <a:schemeClr val="bg1">
                  <a:lumMod val="75000"/>
                  <a:alpha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63" y="1392238"/>
            <a:ext cx="8158162" cy="32337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  <a:alpha val="87000"/>
                </a:schemeClr>
              </a:gs>
              <a:gs pos="100000">
                <a:schemeClr val="bg1">
                  <a:lumMod val="95000"/>
                  <a:alpha val="87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E0876-D067-42C8-8ED4-4C9EB08F90C3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12B3D-3547-4AC9-A73E-8FA714E7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1325"/>
            <a:ext cx="8248650" cy="1822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Невынашивание беременности.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574" y="483518"/>
            <a:ext cx="5043048" cy="390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65"/>
              </a:lnSpc>
              <a:spcAft>
                <a:spcPts val="0"/>
              </a:spcAft>
            </a:pPr>
            <a:r>
              <a:rPr lang="ru-RU" sz="3200" b="1" u="sng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 колледж </a:t>
            </a:r>
            <a:r>
              <a:rPr lang="kk-KZ" sz="3200" b="1" u="sng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u="sng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</a:t>
            </a:r>
            <a:r>
              <a:rPr lang="kk-KZ" sz="3200" b="1" u="sng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қ»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164443"/>
            <a:ext cx="30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Преподаватель: </a:t>
            </a:r>
            <a:r>
              <a:rPr lang="ru-RU" dirty="0" err="1" smtClean="0"/>
              <a:t>Пурит</a:t>
            </a:r>
            <a:r>
              <a:rPr lang="ru-RU" dirty="0" smtClean="0"/>
              <a:t> Е.И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2375"/>
            <a:ext cx="9144000" cy="41036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Кровянистые выделения из матки до 22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беременности.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Тянущие боли внизу живота и в поясничной области. Скудные кровяные выделения из половых путей.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Гинекологическое исследование: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матки соответствуют сроку беременности. Тонус матки повышен. Структурных изменений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нет. Кровянистых выделений из половых путей нет (могут быть скудные).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Угрожающий выкидыш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6350"/>
            <a:ext cx="9144000" cy="35337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Схваткообразные боли внизу живота и кровяные выделения из влагалища.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Гинекологическое исследование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Тело матки при пальпации становится плотным, соответствует сроку задержки менструации (плодное яйцо отслаивается на незначительном участке). Шейка матки может быть укорочена, цервикальный канал приоткрыт.</a:t>
            </a:r>
          </a:p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85" y="249492"/>
            <a:ext cx="9087544" cy="73869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Начавшийся самопроизвольный выкидыш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4" descr="Картинки по запросу угрожающий аб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5263"/>
            <a:ext cx="69850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1958975" y="4246563"/>
            <a:ext cx="51419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а — угрожающий выкидыш; б — начавшийся выкидыш 1 — тело матки, 2 — шейка матки, 3 — плодное яйцо, 4 — гематома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42963"/>
            <a:ext cx="6264275" cy="412908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хваткообразные боли внизу живота, кровянистые выделения (чаще обильные).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Гинекологическое исследование: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матки, как правило, меньше предполагаемого срока беременности. Определяются регулярные схваткообразные сокращения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подтекание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околоплодных вод в более поздние сроки беременности (при ИЦН чаще начинается с ПИОВ). Внутренний и наружный зевы раскрыты. Элементы плодного яйца находятся в канале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нижний его полюс может выступать во влагалище.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Аборт в ходу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2" descr="https://pp.userapi.com/c638326/v638326790/2ea38/MsygZsrTR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9050"/>
            <a:ext cx="27717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2963"/>
            <a:ext cx="9144000" cy="430053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прервалась, но в полости матки имеются задержавшиеся элементы плодного яйца. Отсутствие полноценного сокращения матки и смыкания ее полости приводит к продолжающемуся кровотечению.  Чаще встречается с 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беременности, когда выкидыш начинается с излития околоплодных вод.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Гинекологическое исследование: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матка меньше предполагаемого сроком беременности, мягкой консистенции. Канал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раскрыт, обильные кровяные выделения из цервикального канала.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аборт</a:t>
            </a:r>
            <a:endParaRPr lang="ru-RU" sz="3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полностью изгоняется из полости матки. Матка сокращается, кровотечение прекращается.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1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аборт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pp.userapi.com/c638326/v638326790/2ea3f/fXlquRYAT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61913"/>
            <a:ext cx="66500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4414838" y="187325"/>
            <a:ext cx="286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Неполный выкидыш.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а — в матке все оболочки; б — в матке остатки плодного яйца.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813"/>
            <a:ext cx="9144000" cy="350361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Прерывание беременности, сопровождающееся лихорадкой, ознобом, недомоганием, болями внизу живота, кровяными, иногда гноевидными выделениями из половых путей.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тахикардия,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тахипноэ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дефанс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 ПБС.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Гинекологическое исследование: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болезненная матка мягкой консистенции.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Воспалительный процесс чаще всего вызван золотистым стафилококком, Гр- МО, Гр+ кокками. При отсутствии лечения возможна генерализация инфекции в виде сальпингита, локального/разлитого перитонита, септицемии.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Септический аборт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58863"/>
            <a:ext cx="8929687" cy="3306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эмбриона (до 9 недель) или плода на сроке до 22 недель беременности при отсутствии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экспульсии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 зачатия из полости матки.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размера матки от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гестационного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срока. Низкий уровень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-ХГЧ.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Неразвивающаяся беременность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2" descr="https://pp.userapi.com/c638326/v638326790/2ea0f/ovaLBHfI5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7080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3"/>
          <p:cNvSpPr>
            <a:spLocks noChangeArrowheads="1"/>
          </p:cNvSpPr>
          <p:nvPr/>
        </p:nvSpPr>
        <p:spPr bwMode="auto">
          <a:xfrm>
            <a:off x="7092950" y="3586163"/>
            <a:ext cx="2266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Неразвивающаяся беременность по типу гибели эмбриона. УЗИ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15988"/>
            <a:ext cx="9144000" cy="4176712"/>
          </a:xfrm>
        </p:spPr>
        <p:txBody>
          <a:bodyPr>
            <a:normAutofit fontScale="62500" lnSpcReduction="20000"/>
          </a:bodyPr>
          <a:lstStyle/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пациентки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на основе анализа жалоб,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осмотра и дополнительных клинических исследований. УЗИ должно быть выполнено как можно быстрее.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кровяные выделения из половых путей, боли внизу живота и поясничной области, возникшие на фоне задержки менструации.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сбор анамнеза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Температура, ЧСС, ЧДД, АД; обследование области живота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Влагалищное исследование: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при помощи зеркал: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и объем кровотечения, наличие продуктов зачатия в цервикальном канале;</a:t>
            </a:r>
          </a:p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Бимануальное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 и длина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состояние цервикального канала и внутреннего зева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величина матки, состояние и болезненность придатков, сводов влагалища.</a:t>
            </a:r>
          </a:p>
          <a:p>
            <a:pPr marL="457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1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700088"/>
            <a:ext cx="9036050" cy="33051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ТВС является «золотым стандартом»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3751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31888"/>
          <a:ext cx="9144000" cy="40116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9802"/>
                <a:gridCol w="6574198"/>
              </a:tblGrid>
              <a:tr h="6091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Жизнеспособная маточная беременность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Эмбрион визуализируется, четко</a:t>
                      </a:r>
                      <a:r>
                        <a:rPr lang="ru-RU" sz="1400" baseline="0" dirty="0" smtClean="0"/>
                        <a:t> определяется СД.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17747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Беременность неопределенной</a:t>
                      </a:r>
                      <a:r>
                        <a:rPr lang="ru-RU" sz="1400" baseline="0" dirty="0" smtClean="0"/>
                        <a:t> жизнеспособности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Плодное яйцо расположено обычно, средний внутренний диаметр плодного яйца ≤20мм, эмбрион не визуализируется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Плодное яйцо расположено нормально, эмбрион ≤7мм, СД не</a:t>
                      </a:r>
                      <a:r>
                        <a:rPr lang="ru-RU" sz="1400" baseline="0" dirty="0" smtClean="0"/>
                        <a:t> определяется. Рек-но повторное сканирование через 7 дней в динамике.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16280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Ранняя потеря беременности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При ТВС средний внутренний диаметр плодного яйца </a:t>
                      </a:r>
                      <a:r>
                        <a:rPr lang="en-US" sz="1400" dirty="0" smtClean="0"/>
                        <a:t>&gt;</a:t>
                      </a:r>
                      <a:r>
                        <a:rPr lang="ru-RU" sz="1400" dirty="0" smtClean="0"/>
                        <a:t>20мм,</a:t>
                      </a:r>
                      <a:r>
                        <a:rPr lang="ru-RU" sz="1400" baseline="0" dirty="0" smtClean="0"/>
                        <a:t> эмбрион не визуализируется или ТАС средний внутренний диаметр плодного яйца </a:t>
                      </a:r>
                      <a:r>
                        <a:rPr lang="en-US" sz="1400" baseline="0" dirty="0" smtClean="0"/>
                        <a:t>&gt;25</a:t>
                      </a:r>
                      <a:r>
                        <a:rPr lang="ru-RU" sz="1400" baseline="0" dirty="0" smtClean="0"/>
                        <a:t>мм, эмбрион не визуализируется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При ТВС эмбрион </a:t>
                      </a:r>
                      <a:r>
                        <a:rPr lang="en-US" sz="1400" baseline="0" dirty="0" smtClean="0"/>
                        <a:t>&lt;</a:t>
                      </a:r>
                      <a:r>
                        <a:rPr lang="ru-RU" sz="1400" baseline="0" dirty="0" smtClean="0"/>
                        <a:t>7мм, СД отсутствует; при ТАС эмбрион </a:t>
                      </a:r>
                      <a:r>
                        <a:rPr lang="en-US" sz="1400" baseline="0" dirty="0" smtClean="0"/>
                        <a:t>&lt;</a:t>
                      </a:r>
                      <a:r>
                        <a:rPr lang="ru-RU" sz="1400" baseline="0" dirty="0" smtClean="0"/>
                        <a:t>8мм, сердцебиение не визуализируется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492"/>
            <a:ext cx="8568952" cy="857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Невынашивание беременности – самопроизвольное прерывание беременности в сроки до 37 недель.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963" y="1525588"/>
            <a:ext cx="3867150" cy="6143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Самопроизвольный выкидыш (аборт)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5" y="2144713"/>
            <a:ext cx="3868738" cy="3019425"/>
          </a:xfrm>
        </p:spPr>
        <p:txBody>
          <a:bodyPr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самопроизвольное прерывание беременности до достижения плодом жизнеспособного </a:t>
            </a:r>
            <a:r>
              <a:rPr lang="ru-RU" i="1" dirty="0" err="1" smtClean="0"/>
              <a:t>гестационного</a:t>
            </a:r>
            <a:r>
              <a:rPr lang="ru-RU" i="1" dirty="0" smtClean="0"/>
              <a:t> срока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Согласно определению ВОЗ выкидыш – самопроизвольное изгнание или экстракция эмбриона (плода) массой до </a:t>
            </a:r>
            <a:r>
              <a:rPr lang="ru-RU" b="1" dirty="0" smtClean="0"/>
              <a:t>500</a:t>
            </a:r>
            <a:r>
              <a:rPr lang="ru-RU" dirty="0" smtClean="0"/>
              <a:t> г, что соответствует </a:t>
            </a:r>
            <a:r>
              <a:rPr lang="ru-RU" dirty="0" err="1" smtClean="0"/>
              <a:t>гестационному</a:t>
            </a:r>
            <a:r>
              <a:rPr lang="ru-RU" dirty="0" smtClean="0"/>
              <a:t> возрасту менее </a:t>
            </a:r>
            <a:r>
              <a:rPr lang="ru-RU" b="1" dirty="0" smtClean="0"/>
              <a:t>22 недель </a:t>
            </a:r>
            <a:r>
              <a:rPr lang="ru-RU" dirty="0" smtClean="0"/>
              <a:t>беременности.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5350" y="1419225"/>
            <a:ext cx="3887788" cy="617538"/>
          </a:xfr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Преждевременные роды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9638" y="2057400"/>
            <a:ext cx="4070350" cy="3106738"/>
          </a:xfrm>
        </p:spPr>
        <p:txBody>
          <a:bodyPr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/>
              <a:t>Роды, наступившие в сроки беременности от </a:t>
            </a:r>
            <a:r>
              <a:rPr lang="ru-RU" sz="2600" b="1" i="1" dirty="0" smtClean="0"/>
              <a:t>22 до 36 недель и 6 дней </a:t>
            </a:r>
            <a:r>
              <a:rPr lang="ru-RU" sz="2600" i="1" dirty="0" smtClean="0"/>
              <a:t>(154 - 259 дней), начиная с первого дня последней нормальной менструации при регулярном менструальном цикле, при этом масса тела плода составляет </a:t>
            </a:r>
            <a:r>
              <a:rPr lang="ru-RU" sz="2600" b="1" i="1" dirty="0" smtClean="0"/>
              <a:t>от</a:t>
            </a:r>
            <a:r>
              <a:rPr lang="ru-RU" sz="2600" i="1" dirty="0" smtClean="0"/>
              <a:t> </a:t>
            </a:r>
            <a:r>
              <a:rPr lang="ru-RU" sz="2600" b="1" i="1" dirty="0" smtClean="0"/>
              <a:t>500 до 2500 г.</a:t>
            </a:r>
            <a:endParaRPr lang="ru-RU" sz="2600" b="1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925" y="33338"/>
          <a:ext cx="9109075" cy="5095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6830"/>
                <a:gridCol w="6391470"/>
              </a:tblGrid>
              <a:tr h="684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Угрожающий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выкидыш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отслойки плодного яйца с формированием гематомы. Регистрируется сердцебиение плода.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Начавшийся выкидыш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отслойка плаценты по краю или с образованием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ретрохориальной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гематомы.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Выкидыш в ходу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Эмбрион виден; сердечная деятельность плода может быть/отсутствует; признаки тотальной/ субтотальной отслойки плодного яйца.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Неполный выкидыш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полости матки визуализируется ткань диаметром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&gt;15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мм. Гетерогенные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и/или </a:t>
                      </a: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гиперэхогенные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 вдоль эндометрия или канала </a:t>
                      </a: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ш.м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выкидыш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Пустая полость матки. Толщина эндометрия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15мм, а ранее были обнаружены плодное яйцо или оставшиеся продукты зачатия.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Септический выкидыш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полного/неполного выкидыша. Признаки ВЗОМТ, в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признаки параметрита,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тубоовариальных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образований, абсцесса малого таза.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Неразвивающаяся беременность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Эмбрион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≥7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СД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7мм (прирост не более 1 недели)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538" y="2735263"/>
            <a:ext cx="23225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920"/>
            <a:ext cx="7886700" cy="14407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Первичная профилактика </a:t>
            </a:r>
            <a:br>
              <a:rPr lang="ru-RU" sz="4000" dirty="0" smtClean="0"/>
            </a:br>
            <a:r>
              <a:rPr lang="ru-RU" sz="4000" dirty="0" smtClean="0"/>
              <a:t>(вне беременности): </a:t>
            </a:r>
            <a:endParaRPr lang="ru-RU" sz="4000" dirty="0"/>
          </a:p>
          <a:p>
            <a:pPr fontAlgn="auto">
              <a:spcAft>
                <a:spcPts val="0"/>
              </a:spcAft>
              <a:defRPr/>
            </a:pP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4613"/>
            <a:ext cx="6651625" cy="32639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Рекомендуется</a:t>
            </a:r>
            <a:r>
              <a:rPr lang="ru-RU" dirty="0"/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ограничение повторных </a:t>
            </a:r>
            <a:r>
              <a:rPr lang="ru-RU" dirty="0" err="1"/>
              <a:t>внутриматочных</a:t>
            </a:r>
            <a:r>
              <a:rPr lang="ru-RU" dirty="0"/>
              <a:t> манипуляций (выскабливание полости матки</a:t>
            </a:r>
            <a:r>
              <a:rPr lang="ru-RU" dirty="0" smtClean="0"/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информирование общественности о повышенном риске преждевременного рождения детей, зачатых с помощью вспомогательных репродуктивных технологий.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746875" y="2835275"/>
            <a:ext cx="2390775" cy="2208213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" y="342900"/>
            <a:ext cx="8226425" cy="4695825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/>
              <a:t>Не рекомендуется: </a:t>
            </a:r>
            <a:endParaRPr lang="en-US" sz="30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рутинное применение поливитаминов до зачатия и на протяжении первых двух месяцев беременности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назначение </a:t>
            </a:r>
            <a:r>
              <a:rPr lang="ru-RU" dirty="0" err="1"/>
              <a:t>белково</a:t>
            </a:r>
            <a:r>
              <a:rPr lang="ru-RU" dirty="0"/>
              <a:t>-энергетических пищевых добавок в период беременности;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дополнительный прием кальция во время беременности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дополнительный прием антиоксидантов - витаминов С и Е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постельный режим (</a:t>
            </a:r>
            <a:r>
              <a:rPr lang="ru-RU" dirty="0" err="1"/>
              <a:t>bed-rest</a:t>
            </a:r>
            <a:r>
              <a:rPr lang="ru-RU" dirty="0" smtClean="0"/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гидратация (усиленный питьевой режим, </a:t>
            </a:r>
            <a:r>
              <a:rPr lang="ru-RU" dirty="0" err="1"/>
              <a:t>инфузионная</a:t>
            </a:r>
            <a:r>
              <a:rPr lang="ru-RU" dirty="0"/>
              <a:t> терапия), используемая в целях нормализации </a:t>
            </a:r>
            <a:r>
              <a:rPr lang="ru-RU" dirty="0" err="1"/>
              <a:t>фетоплацентарного</a:t>
            </a:r>
            <a:r>
              <a:rPr lang="ru-RU" dirty="0"/>
              <a:t> кровотока для предотвращения преждевременных родов.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9377"/>
            <a:ext cx="8568952" cy="8742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/>
              <a:t>Акушерский пессарий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0088"/>
            <a:ext cx="9036050" cy="427196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Диагностированная </a:t>
            </a:r>
            <a:r>
              <a:rPr lang="ru-RU" dirty="0"/>
              <a:t>ИЦН: пессарии используется как </a:t>
            </a:r>
            <a:r>
              <a:rPr lang="ru-RU" dirty="0" err="1"/>
              <a:t>моносредство</a:t>
            </a:r>
            <a:r>
              <a:rPr lang="ru-RU" dirty="0"/>
              <a:t> и как дополнение к хирургическому </a:t>
            </a:r>
            <a:r>
              <a:rPr lang="ru-RU" dirty="0" err="1"/>
              <a:t>серкляжу</a:t>
            </a:r>
            <a:r>
              <a:rPr lang="ru-RU" dirty="0"/>
              <a:t> (шву на шейку матки).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/>
              <a:t>В целях профилактики выкидышей и преждевременных родов у женщин, страдающих привычным </a:t>
            </a:r>
            <a:r>
              <a:rPr lang="ru-RU" sz="2900" b="1" dirty="0" err="1"/>
              <a:t>невынашиванием</a:t>
            </a:r>
            <a:r>
              <a:rPr lang="ru-RU" sz="29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наступлении долгожданной беременности после продолжительного бесплодия, у возрастных и совсем юных беременных, у женщин с дисфункцией яичников и генитальным инфантилизмом.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/>
              <a:t>При прогрессирующем укорочении и раскрытии шейки матки, то есть при возникновении угрозы </a:t>
            </a:r>
            <a:r>
              <a:rPr lang="ru-RU" sz="3300" b="1" dirty="0" err="1"/>
              <a:t>невынашивания</a:t>
            </a:r>
            <a:r>
              <a:rPr lang="ru-RU" sz="33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женщин, занятых физическим трудом.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беременных с деформацией и рубцами на </a:t>
            </a:r>
            <a:br>
              <a:rPr lang="ru-RU" dirty="0"/>
            </a:br>
            <a:r>
              <a:rPr lang="ru-RU" dirty="0" smtClean="0"/>
              <a:t>шейке </a:t>
            </a:r>
            <a:r>
              <a:rPr lang="ru-RU" dirty="0"/>
              <a:t>матки.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 многоплодной беременности.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женщин с измененным психоэмоциональным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состоянием </a:t>
            </a:r>
            <a:r>
              <a:rPr lang="ru-RU" dirty="0"/>
              <a:t>по отношению к прогнозу беременности.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2801938"/>
            <a:ext cx="2967038" cy="23415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  <a:alpha val="87000"/>
                </a:schemeClr>
              </a:gs>
              <a:gs pos="100000">
                <a:schemeClr val="bg1">
                  <a:lumMod val="95000"/>
                  <a:alpha val="87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Вторичная профилактика (в период беременности):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внедрение </a:t>
            </a:r>
            <a:r>
              <a:rPr lang="ru-RU" dirty="0" err="1"/>
              <a:t>антиникотиновых</a:t>
            </a:r>
            <a:r>
              <a:rPr lang="ru-RU" dirty="0"/>
              <a:t> программ среди беременных</a:t>
            </a:r>
            <a:r>
              <a:rPr lang="ru-RU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назначение </a:t>
            </a:r>
            <a:r>
              <a:rPr lang="ru-RU" dirty="0" err="1"/>
              <a:t>вагинального</a:t>
            </a:r>
            <a:r>
              <a:rPr lang="ru-RU" dirty="0"/>
              <a:t> прогестерона в капсулах беременным с короткой шейкой матки (10-25 мм) или с преждевременными родами в анамнезе.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734"/>
            <a:ext cx="5328592" cy="6412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627063"/>
            <a:ext cx="9109075" cy="451643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</a:t>
            </a:r>
            <a:r>
              <a:rPr lang="en-US" dirty="0"/>
              <a:t>I </a:t>
            </a:r>
            <a:r>
              <a:rPr lang="ru-RU" dirty="0"/>
              <a:t>триместре беременности </a:t>
            </a:r>
            <a:r>
              <a:rPr lang="ru-RU" dirty="0" smtClean="0"/>
              <a:t>при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угрожающем прерывании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беременности </a:t>
            </a:r>
            <a:r>
              <a:rPr lang="ru-RU" dirty="0"/>
              <a:t>проводится: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психологическая поддержка;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полупостельный режим;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возможно назначение спазмолитиков;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гормональные препараты прогестерон, </a:t>
            </a:r>
            <a:r>
              <a:rPr lang="ru-RU" dirty="0" err="1"/>
              <a:t>утрожестан</a:t>
            </a:r>
            <a:r>
              <a:rPr lang="ru-RU" dirty="0"/>
              <a:t>, </a:t>
            </a:r>
            <a:r>
              <a:rPr lang="ru-RU" dirty="0" err="1"/>
              <a:t>дюфастон</a:t>
            </a:r>
            <a:r>
              <a:rPr lang="ru-RU" dirty="0"/>
              <a:t> назначаются по строгим показаниям, под контролем ректальной температуры, </a:t>
            </a:r>
            <a:r>
              <a:rPr lang="ru-RU" dirty="0" err="1"/>
              <a:t>кариопикнотического</a:t>
            </a:r>
            <a:r>
              <a:rPr lang="ru-RU" dirty="0"/>
              <a:t> индекса (КПИ), ХГЧ. Гормональные препараты назначают с 6 недель беременности</a:t>
            </a:r>
            <a:r>
              <a:rPr lang="ru-RU" dirty="0" smtClean="0"/>
              <a:t>.</a:t>
            </a:r>
            <a:r>
              <a:rPr lang="ru-RU" dirty="0"/>
              <a:t> Не рекомендуется резко отменять гормональную терапию, это может привести к появлению или усилению симптомов угрозы прерывания.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7893" name="Picture 2" descr="Картинки по запросу беременная лека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0"/>
            <a:ext cx="40671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6100" y="627063"/>
            <a:ext cx="6034088" cy="449421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Применение сульфата магния, магне-В</a:t>
            </a:r>
            <a:r>
              <a:rPr lang="ru-RU" baseline="-25000" dirty="0"/>
              <a:t>6</a:t>
            </a:r>
            <a:r>
              <a:rPr lang="ru-RU" dirty="0"/>
              <a:t>, </a:t>
            </a:r>
            <a:r>
              <a:rPr lang="ru-RU" dirty="0" err="1"/>
              <a:t>гинипрала</a:t>
            </a:r>
            <a:r>
              <a:rPr lang="ru-RU" dirty="0"/>
              <a:t> в </a:t>
            </a:r>
            <a:r>
              <a:rPr lang="en-US" dirty="0"/>
              <a:t>I </a:t>
            </a:r>
            <a:r>
              <a:rPr lang="ru-RU" dirty="0"/>
              <a:t>триместре не обосновано, оказывают неблагоприятное влияние на плод.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В </a:t>
            </a:r>
            <a:r>
              <a:rPr lang="en-US" dirty="0"/>
              <a:t>I </a:t>
            </a:r>
            <a:r>
              <a:rPr lang="ru-RU" dirty="0"/>
              <a:t>триместре беременности показано всем беременным назначение фолиевой кислоты.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 </a:t>
            </a:r>
            <a:r>
              <a:rPr lang="ru-RU" dirty="0" err="1"/>
              <a:t>Глюкокортикоиды</a:t>
            </a:r>
            <a:r>
              <a:rPr lang="ru-RU" dirty="0"/>
              <a:t> отнесены к категории «С», для их назначения должны быть обоснованные показания и согласие матери. Показание при системных заболеваниях у матери, бронхиальной астме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 </a:t>
            </a:r>
            <a:r>
              <a:rPr lang="ru-RU" dirty="0"/>
              <a:t>При заболеваниях щитовидной железы - осмотр и наблюдение эндокринолога. При сахарном диабете - компенсация сахарного диабета </a:t>
            </a:r>
            <a:r>
              <a:rPr lang="ru-RU" dirty="0" smtClean="0"/>
              <a:t>с ранних </a:t>
            </a:r>
            <a:r>
              <a:rPr lang="ru-RU" dirty="0"/>
              <a:t>сроков беременности.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 </a:t>
            </a:r>
            <a:r>
              <a:rPr lang="ru-RU" dirty="0"/>
              <a:t>Отсутствуют данные о безопасности применения </a:t>
            </a:r>
            <a:r>
              <a:rPr lang="ru-RU" dirty="0" err="1"/>
              <a:t>дицинона</a:t>
            </a:r>
            <a:r>
              <a:rPr lang="ru-RU" dirty="0"/>
              <a:t>, </a:t>
            </a:r>
            <a:r>
              <a:rPr lang="ru-RU" dirty="0" err="1" smtClean="0"/>
              <a:t>транексамовой</a:t>
            </a:r>
            <a:r>
              <a:rPr lang="ru-RU" dirty="0" smtClean="0"/>
              <a:t> </a:t>
            </a:r>
            <a:r>
              <a:rPr lang="ru-RU" dirty="0"/>
              <a:t>кислоты в </a:t>
            </a:r>
            <a:r>
              <a:rPr lang="en-US" dirty="0"/>
              <a:t>I </a:t>
            </a:r>
            <a:r>
              <a:rPr lang="ru-RU" dirty="0"/>
              <a:t>триместре беременности.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13734"/>
            <a:ext cx="8748464" cy="6412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Лечение</a:t>
            </a:r>
            <a:endParaRPr lang="ru-RU" dirty="0"/>
          </a:p>
        </p:txBody>
      </p:sp>
      <p:pic>
        <p:nvPicPr>
          <p:cNvPr id="38917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309086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36766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143250" y="2143125"/>
            <a:ext cx="71438" cy="349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88" y="1982788"/>
            <a:ext cx="142875" cy="523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63" y="1768475"/>
            <a:ext cx="357187" cy="1063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88" y="106363"/>
            <a:ext cx="4286250" cy="18224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2" name="Picture 11" descr="ae881b32f4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14313"/>
            <a:ext cx="31353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429125" y="2303463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4400" dirty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712968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беременности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513" y="1371600"/>
            <a:ext cx="6719887" cy="3360738"/>
          </a:xfrm>
        </p:spPr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Частота самопроизвольного прерывания беременности составляет около 15-20 % от общего числа всех выявленных беременностей.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ранние сроки беременности (в 6-8 недель) происходит 40 - 80 % от всех самопроизвольных выкидышей.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 t="12473" b="11140"/>
          <a:stretch>
            <a:fillRect/>
          </a:stretch>
        </p:blipFill>
        <p:spPr bwMode="auto">
          <a:xfrm>
            <a:off x="214282" y="1550187"/>
            <a:ext cx="2071202" cy="141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357313" y="1285875"/>
            <a:ext cx="7499350" cy="2879725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настоящее время частота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беременности колеблется от 10 до 25%; </a:t>
            </a:r>
          </a:p>
          <a:p>
            <a:pPr marL="59690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I триместре она может достигать 50%, </a:t>
            </a:r>
          </a:p>
          <a:p>
            <a:pPr marL="59690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II триместре – 20%, </a:t>
            </a:r>
          </a:p>
          <a:p>
            <a:pPr marL="59690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III триместре – 30%.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3000378"/>
            <a:ext cx="2214563" cy="1878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беременности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05978"/>
            <a:ext cx="7934325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Невынашивание беременности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857375" y="1085850"/>
            <a:ext cx="7077075" cy="360045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Невынашивание беременности может быть спорадическим (одноразовым) и привычным (2-3 и более самопроизвольных выкидышей, следующих один за другим).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Ранние выкидыши – до 12 недель беременности и поздние – до 21 недели 6 дней беременности.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3759"/>
            <a:ext cx="2207891" cy="1514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538914" cy="7337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Факторы риска невынашивания беременности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9388" y="857250"/>
            <a:ext cx="8755062" cy="4017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Социально-биологические факторы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низкое социально-экономическое положение (низкий доход, низкий уровень образования, недостаточное питание); работа, связанная с физическим напряжением;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-социальные стрессы.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Данные акушерско-гинекологического анамнеза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возраст первородящей матери менее 16 и более 30 лет; преждевременные роды в анамнезе; отягощенный акушерский анамнез.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эксрагенитальной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патологии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сахарный диабет, артериальная гипертензия, заболевания сердечно-сосудистой системы, бронхиальная астма, заболевания почек (пиелонефрит), привычные интоксикации (приём алкоголя, курение), наркомания.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Осложнения беременности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многоплодие, многоводие, тазовое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плода (у 20% женщин с тазовым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предлежанием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роды заканчиваются раньше срока),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плаценты (преждевременные роды возникают в 5 раз чаще), отслойка плаценты (преждевременные роды возникают в 4 раза чаще), внутриматочная инфекция, внутриутробное инфицирование плода, гипертензии беременных.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"/>
          <p:cNvSpPr>
            <a:spLocks noChangeArrowheads="1"/>
          </p:cNvSpPr>
          <p:nvPr/>
        </p:nvSpPr>
        <p:spPr bwMode="auto">
          <a:xfrm>
            <a:off x="3429000" y="2438400"/>
            <a:ext cx="2286000" cy="754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428625" y="2571750"/>
            <a:ext cx="2035175" cy="342900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6643688" y="2665413"/>
            <a:ext cx="2286000" cy="374650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6072188" y="1700213"/>
            <a:ext cx="2500312" cy="479425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538538" y="2503488"/>
            <a:ext cx="21050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Невынашивание беременности</a:t>
            </a: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71500" y="1700213"/>
            <a:ext cx="2362200" cy="465137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85813" y="1754188"/>
            <a:ext cx="18192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Иммунологические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факторы (50%)</a:t>
            </a:r>
            <a:endParaRPr lang="ru-RU" sz="1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AutoShape 11"/>
          <p:cNvSpPr>
            <a:spLocks noChangeArrowheads="1"/>
          </p:cNvSpPr>
          <p:nvPr/>
        </p:nvSpPr>
        <p:spPr bwMode="auto">
          <a:xfrm>
            <a:off x="3571875" y="1379538"/>
            <a:ext cx="2011363" cy="434975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786188" y="1379538"/>
            <a:ext cx="1649412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Пороки развития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12%</a:t>
            </a:r>
            <a:endParaRPr lang="ru-RU" sz="1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428625" y="2625725"/>
            <a:ext cx="20716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Другие факторы (10%)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715125" y="2665413"/>
            <a:ext cx="222408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Эндокринные факторы (20%)</a:t>
            </a:r>
            <a:endParaRPr lang="ru-RU" sz="1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929313" y="1700213"/>
            <a:ext cx="28225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Аномалия кровоснабжения матки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 до 15%.</a:t>
            </a:r>
            <a:endParaRPr lang="ru-RU" sz="1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874838"/>
            <a:ext cx="368300" cy="3286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0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050" y="3192463"/>
            <a:ext cx="436563" cy="2778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2738" y="3140075"/>
            <a:ext cx="368300" cy="3270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665413"/>
            <a:ext cx="436562" cy="2762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3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2550" y="2689225"/>
            <a:ext cx="436563" cy="2762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4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4038" y="2132013"/>
            <a:ext cx="436562" cy="2762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sp>
        <p:nvSpPr>
          <p:cNvPr id="19475" name="AutoShape 6"/>
          <p:cNvSpPr>
            <a:spLocks noChangeArrowheads="1"/>
          </p:cNvSpPr>
          <p:nvPr/>
        </p:nvSpPr>
        <p:spPr bwMode="auto">
          <a:xfrm>
            <a:off x="6000750" y="3414713"/>
            <a:ext cx="2662238" cy="585787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Генные и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хромосомные нарушения 5% </a:t>
            </a:r>
          </a:p>
        </p:txBody>
      </p:sp>
      <p:sp>
        <p:nvSpPr>
          <p:cNvPr id="19476" name="AutoShape 6"/>
          <p:cNvSpPr>
            <a:spLocks noChangeArrowheads="1"/>
          </p:cNvSpPr>
          <p:nvPr/>
        </p:nvSpPr>
        <p:spPr bwMode="auto">
          <a:xfrm>
            <a:off x="857250" y="3522663"/>
            <a:ext cx="2500313" cy="585787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Истимико-цервикальная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недостаточность 10-17%</a:t>
            </a:r>
          </a:p>
        </p:txBody>
      </p:sp>
      <p:pic>
        <p:nvPicPr>
          <p:cNvPr id="19477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3200400"/>
            <a:ext cx="368300" cy="3270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pic>
        <p:nvPicPr>
          <p:cNvPr id="19478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44280">
            <a:off x="5553075" y="2066925"/>
            <a:ext cx="368300" cy="327025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sp>
        <p:nvSpPr>
          <p:cNvPr id="19479" name="AutoShape 11"/>
          <p:cNvSpPr>
            <a:spLocks noChangeArrowheads="1"/>
          </p:cNvSpPr>
          <p:nvPr/>
        </p:nvSpPr>
        <p:spPr bwMode="auto">
          <a:xfrm>
            <a:off x="3714750" y="3629025"/>
            <a:ext cx="2011363" cy="436563"/>
          </a:xfrm>
          <a:prstGeom prst="roundRect">
            <a:avLst>
              <a:gd name="adj" fmla="val 16667"/>
            </a:avLst>
          </a:prstGeom>
          <a:solidFill>
            <a:srgbClr val="73CAF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Инфекционные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факторы (15%)</a:t>
            </a:r>
          </a:p>
        </p:txBody>
      </p:sp>
      <p:sp>
        <p:nvSpPr>
          <p:cNvPr id="55" name="Заголовок 1"/>
          <p:cNvSpPr>
            <a:spLocks noGrp="1"/>
          </p:cNvSpPr>
          <p:nvPr>
            <p:ph type="title"/>
          </p:nvPr>
        </p:nvSpPr>
        <p:spPr>
          <a:xfrm>
            <a:off x="1143001" y="107156"/>
            <a:ext cx="7497763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причины Невынашивания беременности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3356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Рекомендуемый термин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Ранее, используемый термин 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Определение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843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Самопроизвольный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Самопроизвольный аборт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Потери беременности</a:t>
                      </a:r>
                      <a:r>
                        <a:rPr lang="ru-RU" sz="1400" baseline="0" dirty="0" smtClean="0"/>
                        <a:t>, происходящие до 22 недель с весом плода менее 500 г.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9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Угрожающий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Угроза прерывания</a:t>
                      </a:r>
                      <a:r>
                        <a:rPr lang="ru-RU" sz="1400" baseline="0" dirty="0" smtClean="0"/>
                        <a:t> беременности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Кровянистые выделения из матки до 22 недель беременности.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43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Выкидыш в ходу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Аборт в ходу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Выкидыш неизбежен, продукт зачатия находится в процессе изгнания</a:t>
                      </a:r>
                      <a:r>
                        <a:rPr lang="ru-RU" sz="1400" baseline="0" dirty="0" smtClean="0"/>
                        <a:t> из матки.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9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Неполный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Неполный</a:t>
                      </a:r>
                      <a:r>
                        <a:rPr lang="ru-RU" sz="1400" baseline="0" dirty="0" smtClean="0"/>
                        <a:t> аборт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Часть продуктов зачатия осталась в полости</a:t>
                      </a:r>
                      <a:r>
                        <a:rPr lang="ru-RU" sz="1400" baseline="0" dirty="0" smtClean="0"/>
                        <a:t> матки.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97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Полный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Полный аборт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Выкидыш</a:t>
                      </a:r>
                      <a:r>
                        <a:rPr lang="ru-RU" sz="1400" baseline="0" dirty="0" smtClean="0"/>
                        <a:t> произошёл полностью, нет необходимости в медицинском или хирургическом вмешательстве.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43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Неразвивающаяся беременность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Замершая беременность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УЗИ подтвердило нежизнеспособность</a:t>
                      </a:r>
                      <a:r>
                        <a:rPr lang="ru-RU" sz="1400" baseline="0" dirty="0" smtClean="0"/>
                        <a:t> беременности, кровотечения нет.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411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Рекомендуемый термин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Ранее, используемый термин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Определение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648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Инфицированный (септический)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Септический</a:t>
                      </a:r>
                      <a:r>
                        <a:rPr lang="ru-RU" sz="1400" baseline="0" dirty="0" smtClean="0"/>
                        <a:t> аборт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Выкидыш, осложнённый</a:t>
                      </a:r>
                      <a:r>
                        <a:rPr lang="ru-RU" sz="1400" baseline="0" dirty="0" smtClean="0"/>
                        <a:t> инфекцией органов малого таза.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Привычный выкидыш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Привычное </a:t>
                      </a:r>
                      <a:r>
                        <a:rPr lang="ru-RU" sz="1400" dirty="0" err="1" smtClean="0"/>
                        <a:t>невынашивание</a:t>
                      </a:r>
                      <a:r>
                        <a:rPr lang="ru-RU" sz="1400" dirty="0" smtClean="0"/>
                        <a:t> беременности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или более выкидышей подряд у одной и той же женщины.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2050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Беременность неизвестной (неясной) локализации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Отсутствие УЗИ-признаков маточной или внематочной беременности при положительном</a:t>
                      </a:r>
                      <a:r>
                        <a:rPr lang="ru-RU" sz="1400" baseline="0" dirty="0" smtClean="0"/>
                        <a:t> ХГЧ-тесте.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483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Беременность неопределённой жизнеспособности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внутренний диаметр плодного</a:t>
                      </a:r>
                      <a:r>
                        <a:rPr lang="ru-RU" sz="1400" baseline="0" dirty="0" smtClean="0"/>
                        <a:t> яйца менее 20 мм, желточный мешок или плод не видны или КТР эмбриона менее 6 мм без сердцебиения.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Гестационная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трофобластическая</a:t>
                      </a:r>
                      <a:r>
                        <a:rPr lang="ru-RU" sz="1400" dirty="0" smtClean="0"/>
                        <a:t> болезнь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Трофобластическая</a:t>
                      </a:r>
                      <a:r>
                        <a:rPr lang="ru-RU" sz="1400" dirty="0" smtClean="0"/>
                        <a:t> болезнь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Патология </a:t>
                      </a:r>
                      <a:r>
                        <a:rPr lang="ru-RU" sz="1400" dirty="0" err="1" smtClean="0"/>
                        <a:t>трофобласта</a:t>
                      </a:r>
                      <a:r>
                        <a:rPr lang="ru-RU" sz="1400" baseline="0" dirty="0" smtClean="0"/>
                        <a:t> – пузырный занос.</a:t>
                      </a:r>
                      <a:endParaRPr lang="ru-RU" sz="1400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еменность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беременностьь</Template>
  <TotalTime>193</TotalTime>
  <Words>1594</Words>
  <Application>Microsoft Office PowerPoint</Application>
  <PresentationFormat>Экран (16:9)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Wingdings 2</vt:lpstr>
      <vt:lpstr>беременностьь</vt:lpstr>
      <vt:lpstr>Невынашивание беременности. </vt:lpstr>
      <vt:lpstr> Невынашивание беременности – самопроизвольное прерывание беременности в сроки до 37 недель. </vt:lpstr>
      <vt:lpstr>Частота невынашивания беременности </vt:lpstr>
      <vt:lpstr>Частота невынашивания беременности </vt:lpstr>
      <vt:lpstr>Невынашивание беременности </vt:lpstr>
      <vt:lpstr>Факторы риска невынашивания беременности </vt:lpstr>
      <vt:lpstr>Основные причины Невынашивания беременности</vt:lpstr>
      <vt:lpstr>Презентация PowerPoint</vt:lpstr>
      <vt:lpstr>Презентация PowerPoint</vt:lpstr>
      <vt:lpstr>Угрожающий выкидыш</vt:lpstr>
      <vt:lpstr>Начавшийся самопроизвольный выкидыш</vt:lpstr>
      <vt:lpstr>Презентация PowerPoint</vt:lpstr>
      <vt:lpstr>Аборт в ходу</vt:lpstr>
      <vt:lpstr>Неполный аборт</vt:lpstr>
      <vt:lpstr>Презентация PowerPoint</vt:lpstr>
      <vt:lpstr>Септический аборт</vt:lpstr>
      <vt:lpstr>Неразвивающаяся беременность</vt:lpstr>
      <vt:lpstr>Диагностика </vt:lpstr>
      <vt:lpstr>УЗИ </vt:lpstr>
      <vt:lpstr>Презентация PowerPoint</vt:lpstr>
      <vt:lpstr>Первичная профилактика  (вне беременности):  </vt:lpstr>
      <vt:lpstr>Презентация PowerPoint</vt:lpstr>
      <vt:lpstr>Акушерский пессарий</vt:lpstr>
      <vt:lpstr>Вторичная профилактика (в период беременности):</vt:lpstr>
      <vt:lpstr>Лечение</vt:lpstr>
      <vt:lpstr>Лечение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b a</cp:lastModifiedBy>
  <cp:revision>15</cp:revision>
  <dcterms:created xsi:type="dcterms:W3CDTF">2017-04-04T12:35:44Z</dcterms:created>
  <dcterms:modified xsi:type="dcterms:W3CDTF">2023-09-13T13:56:58Z</dcterms:modified>
</cp:coreProperties>
</file>